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8"/>
  </p:notesMasterIdLst>
  <p:handoutMasterIdLst>
    <p:handoutMasterId r:id="rId49"/>
  </p:handoutMasterIdLst>
  <p:sldIdLst>
    <p:sldId id="257" r:id="rId2"/>
    <p:sldId id="268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2" r:id="rId12"/>
    <p:sldId id="383" r:id="rId13"/>
    <p:sldId id="384" r:id="rId14"/>
    <p:sldId id="385" r:id="rId15"/>
    <p:sldId id="386" r:id="rId16"/>
    <p:sldId id="286" r:id="rId17"/>
    <p:sldId id="356" r:id="rId18"/>
    <p:sldId id="357" r:id="rId19"/>
    <p:sldId id="350" r:id="rId20"/>
    <p:sldId id="351" r:id="rId21"/>
    <p:sldId id="355" r:id="rId22"/>
    <p:sldId id="363" r:id="rId23"/>
    <p:sldId id="360" r:id="rId24"/>
    <p:sldId id="354" r:id="rId25"/>
    <p:sldId id="359" r:id="rId26"/>
    <p:sldId id="361" r:id="rId27"/>
    <p:sldId id="353" r:id="rId28"/>
    <p:sldId id="274" r:id="rId29"/>
    <p:sldId id="275" r:id="rId30"/>
    <p:sldId id="277" r:id="rId31"/>
    <p:sldId id="364" r:id="rId32"/>
    <p:sldId id="259" r:id="rId33"/>
    <p:sldId id="260" r:id="rId34"/>
    <p:sldId id="272" r:id="rId35"/>
    <p:sldId id="273" r:id="rId36"/>
    <p:sldId id="365" r:id="rId37"/>
    <p:sldId id="366" r:id="rId38"/>
    <p:sldId id="358" r:id="rId39"/>
    <p:sldId id="367" r:id="rId40"/>
    <p:sldId id="368" r:id="rId41"/>
    <p:sldId id="271" r:id="rId42"/>
    <p:sldId id="369" r:id="rId43"/>
    <p:sldId id="370" r:id="rId44"/>
    <p:sldId id="371" r:id="rId45"/>
    <p:sldId id="372" r:id="rId46"/>
    <p:sldId id="26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D00"/>
    <a:srgbClr val="0082D3"/>
    <a:srgbClr val="E37500"/>
    <a:srgbClr val="F19800"/>
    <a:srgbClr val="C00D10"/>
    <a:srgbClr val="C00020"/>
    <a:srgbClr val="349B05"/>
    <a:srgbClr val="339605"/>
    <a:srgbClr val="79D827"/>
    <a:srgbClr val="8DD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/>
    <p:restoredTop sz="94591"/>
  </p:normalViewPr>
  <p:slideViewPr>
    <p:cSldViewPr snapToGrid="0" snapToObjects="1">
      <p:cViewPr varScale="1">
        <p:scale>
          <a:sx n="104" d="100"/>
          <a:sy n="104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0w walker" userId="ef3e09a72fbd8c99" providerId="LiveId" clId="{B34EDA1D-E9DE-EB42-9010-A4B8D909923D}"/>
    <pc:docChg chg="undo addSld delSld modSld modMainMaster">
      <pc:chgData name="shad0w walker" userId="ef3e09a72fbd8c99" providerId="LiveId" clId="{B34EDA1D-E9DE-EB42-9010-A4B8D909923D}" dt="2019-03-23T07:35:03.627" v="36" actId="14100"/>
      <pc:docMkLst>
        <pc:docMk/>
      </pc:docMkLst>
      <pc:sldChg chg="modSp">
        <pc:chgData name="shad0w walker" userId="ef3e09a72fbd8c99" providerId="LiveId" clId="{B34EDA1D-E9DE-EB42-9010-A4B8D909923D}" dt="2019-03-09T07:59:59.158" v="30" actId="20577"/>
        <pc:sldMkLst>
          <pc:docMk/>
          <pc:sldMk cId="1260955960" sldId="257"/>
        </pc:sldMkLst>
        <pc:spChg chg="mod">
          <ac:chgData name="shad0w walker" userId="ef3e09a72fbd8c99" providerId="LiveId" clId="{B34EDA1D-E9DE-EB42-9010-A4B8D909923D}" dt="2019-03-09T07:59:51.498" v="25" actId="20577"/>
          <ac:spMkLst>
            <pc:docMk/>
            <pc:sldMk cId="1260955960" sldId="257"/>
            <ac:spMk id="2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6.345" v="26" actId="20577"/>
          <ac:spMkLst>
            <pc:docMk/>
            <pc:sldMk cId="1260955960" sldId="257"/>
            <ac:spMk id="3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7.495" v="27" actId="20577"/>
          <ac:spMkLst>
            <pc:docMk/>
            <pc:sldMk cId="1260955960" sldId="257"/>
            <ac:spMk id="4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9.158" v="30" actId="20577"/>
          <ac:spMkLst>
            <pc:docMk/>
            <pc:sldMk cId="1260955960" sldId="257"/>
            <ac:spMk id="5" creationId="{00000000-0000-0000-0000-000000000000}"/>
          </ac:spMkLst>
        </pc:spChg>
      </pc:sldChg>
      <pc:sldChg chg="add del">
        <pc:chgData name="shad0w walker" userId="ef3e09a72fbd8c99" providerId="LiveId" clId="{B34EDA1D-E9DE-EB42-9010-A4B8D909923D}" dt="2019-03-09T08:00:15.418" v="32" actId="2696"/>
        <pc:sldMkLst>
          <pc:docMk/>
          <pc:sldMk cId="660666594" sldId="268"/>
        </pc:sldMkLst>
      </pc:sldChg>
      <pc:sldMasterChg chg="modSldLayout">
        <pc:chgData name="shad0w walker" userId="ef3e09a72fbd8c99" providerId="LiveId" clId="{B34EDA1D-E9DE-EB42-9010-A4B8D909923D}" dt="2019-03-23T07:35:03.627" v="36" actId="14100"/>
        <pc:sldMasterMkLst>
          <pc:docMk/>
          <pc:sldMasterMk cId="18364349" sldId="2147483651"/>
        </pc:sldMasterMkLst>
        <pc:sldLayoutChg chg="modSp">
          <pc:chgData name="shad0w walker" userId="ef3e09a72fbd8c99" providerId="LiveId" clId="{B34EDA1D-E9DE-EB42-9010-A4B8D909923D}" dt="2019-03-23T07:35:03.627" v="36" actId="14100"/>
          <pc:sldLayoutMkLst>
            <pc:docMk/>
            <pc:sldMasterMk cId="18364349" sldId="2147483651"/>
            <pc:sldLayoutMk cId="1925681291" sldId="2147483660"/>
          </pc:sldLayoutMkLst>
          <pc:spChg chg="mod">
            <ac:chgData name="shad0w walker" userId="ef3e09a72fbd8c99" providerId="LiveId" clId="{B34EDA1D-E9DE-EB42-9010-A4B8D909923D}" dt="2019-03-23T07:35:03.627" v="36" actId="14100"/>
            <ac:spMkLst>
              <pc:docMk/>
              <pc:sldMasterMk cId="18364349" sldId="2147483651"/>
              <pc:sldLayoutMk cId="1925681291" sldId="2147483660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455D1-0A62-5B44-AE82-B557E0EEACD3}" type="datetime1">
              <a:t>2019/8/8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485-523A-7443-9CB6-9994BD5E605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6871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6C7-7F89-5D47-86F6-3BD1F7D41150}" type="datetime1">
              <a:t>2019/8/8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2DF0-70FF-F54C-8E53-01D2923E4F1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07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4987636"/>
            <a:ext cx="12192000" cy="187036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3416969" y="-1828"/>
            <a:ext cx="8775031" cy="49856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5031" h="4989464">
                <a:moveTo>
                  <a:pt x="3327823" y="0"/>
                </a:moveTo>
                <a:lnTo>
                  <a:pt x="8775031" y="1828"/>
                </a:lnTo>
                <a:lnTo>
                  <a:pt x="8775031" y="4989464"/>
                </a:lnTo>
                <a:lnTo>
                  <a:pt x="0" y="4973422"/>
                </a:lnTo>
                <a:lnTo>
                  <a:pt x="332782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5327" y="3102421"/>
            <a:ext cx="11701346" cy="82251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</a:lstStyle>
          <a:p>
            <a:r>
              <a:rPr kumimoji="1" lang="zh-CN" altLang="en-US" dirty="0"/>
              <a:t>实验舱普及组线上网课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5327" y="4007199"/>
            <a:ext cx="11701346" cy="4867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单击此处编辑章节标题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35" y="1384180"/>
            <a:ext cx="3640130" cy="1635982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5328" y="5251450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单击此处编辑讲师和作者姓名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</p:spTree>
    <p:extLst>
      <p:ext uri="{BB962C8B-B14F-4D97-AF65-F5344CB8AC3E}">
        <p14:creationId xmlns:p14="http://schemas.microsoft.com/office/powerpoint/2010/main" val="15594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本节回顾</a:t>
            </a:r>
          </a:p>
        </p:txBody>
      </p:sp>
      <p:sp>
        <p:nvSpPr>
          <p:cNvPr id="13" name="矩形 11"/>
          <p:cNvSpPr/>
          <p:nvPr userDrawn="1"/>
        </p:nvSpPr>
        <p:spPr>
          <a:xfrm flipV="1">
            <a:off x="3125164" y="-1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0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>
            <a:off x="1423686" y="0"/>
            <a:ext cx="1076831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V="1">
            <a:off x="0" y="0"/>
            <a:ext cx="9398644" cy="390066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5504" y="3429000"/>
            <a:ext cx="1064099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4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谢谢观看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89" y="1885738"/>
            <a:ext cx="3433822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节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125164" y="0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 dirty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上节回顾</a:t>
            </a:r>
          </a:p>
        </p:txBody>
      </p:sp>
    </p:spTree>
    <p:extLst>
      <p:ext uri="{BB962C8B-B14F-4D97-AF65-F5344CB8AC3E}">
        <p14:creationId xmlns:p14="http://schemas.microsoft.com/office/powerpoint/2010/main" val="16119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 flipH="1">
            <a:off x="-1" y="0"/>
            <a:ext cx="1083390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2" y="0"/>
            <a:ext cx="9398644" cy="162045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23297" y="653810"/>
            <a:ext cx="2312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本节目录</a:t>
            </a:r>
          </a:p>
        </p:txBody>
      </p:sp>
      <p:sp>
        <p:nvSpPr>
          <p:cNvPr id="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0774102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040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>
            <a:off x="2132179" y="0"/>
            <a:ext cx="10059821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3365588"/>
            <a:ext cx="11701346" cy="639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5328" y="2587208"/>
            <a:ext cx="11701346" cy="573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单击此处编辑编号</a:t>
            </a:r>
          </a:p>
        </p:txBody>
      </p:sp>
    </p:spTree>
    <p:extLst>
      <p:ext uri="{BB962C8B-B14F-4D97-AF65-F5344CB8AC3E}">
        <p14:creationId xmlns:p14="http://schemas.microsoft.com/office/powerpoint/2010/main" val="6673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8856265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1033907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35B0C-A8F8-FF47-B741-1DE9B9CCF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22" y="-17359"/>
            <a:ext cx="2201978" cy="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6"/>
          <p:cNvSpPr/>
          <p:nvPr userDrawn="1"/>
        </p:nvSpPr>
        <p:spPr>
          <a:xfrm rot="5400000">
            <a:off x="-1168858" y="3819463"/>
            <a:ext cx="4207397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76"/>
          <p:cNvSpPr/>
          <p:nvPr userDrawn="1"/>
        </p:nvSpPr>
        <p:spPr>
          <a:xfrm rot="16200000" flipV="1">
            <a:off x="-1412975" y="1415629"/>
            <a:ext cx="5868367" cy="303710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039762" y="1"/>
            <a:ext cx="915223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9492" y="474562"/>
            <a:ext cx="2543481" cy="58799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3372062" y="474562"/>
            <a:ext cx="82508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右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rot="5400000" flipV="1">
            <a:off x="9090949" y="3756952"/>
            <a:ext cx="4207397" cy="199470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6200000">
            <a:off x="7492861" y="1169223"/>
            <a:ext cx="5868367" cy="352991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662086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958649" y="474563"/>
            <a:ext cx="2664262" cy="58799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3812" y="474562"/>
            <a:ext cx="7662858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flipH="1" flipV="1">
            <a:off x="-1" y="0"/>
            <a:ext cx="10833904" cy="682906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77" y="474562"/>
            <a:ext cx="10982446" cy="5879939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10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76"/>
          <p:cNvSpPr/>
          <p:nvPr userDrawn="1"/>
        </p:nvSpPr>
        <p:spPr>
          <a:xfrm flipH="1" flipV="1">
            <a:off x="-843" y="4435"/>
            <a:ext cx="10834746" cy="682462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31086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80773"/>
              <a:gd name="connsiteY0" fmla="*/ 0 h 6861539"/>
              <a:gd name="connsiteX1" fmla="*/ 10059821 w 10080773"/>
              <a:gd name="connsiteY1" fmla="*/ 1828 h 6861539"/>
              <a:gd name="connsiteX2" fmla="*/ 10079662 w 10080773"/>
              <a:gd name="connsiteY2" fmla="*/ 6842723 h 6861539"/>
              <a:gd name="connsiteX3" fmla="*/ 0 w 10080773"/>
              <a:gd name="connsiteY3" fmla="*/ 6861539 h 6861539"/>
              <a:gd name="connsiteX4" fmla="*/ 4612613 w 10080773"/>
              <a:gd name="connsiteY4" fmla="*/ 0 h 6861539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54360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42724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  <a:gd name="connsiteX0" fmla="*/ 4612613 w 10059821"/>
              <a:gd name="connsiteY0" fmla="*/ 0 h 6877636"/>
              <a:gd name="connsiteX1" fmla="*/ 10059821 w 10059821"/>
              <a:gd name="connsiteY1" fmla="*/ 1828 h 6877636"/>
              <a:gd name="connsiteX2" fmla="*/ 10047419 w 10059821"/>
              <a:gd name="connsiteY2" fmla="*/ 6877636 h 6877636"/>
              <a:gd name="connsiteX3" fmla="*/ 0 w 10059821"/>
              <a:gd name="connsiteY3" fmla="*/ 6861539 h 6877636"/>
              <a:gd name="connsiteX4" fmla="*/ 4612613 w 10059821"/>
              <a:gd name="connsiteY4" fmla="*/ 0 h 6877636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54361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603" h="6861539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65883" y="4566304"/>
                  <a:pt x="10058167" y="6854361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5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67"/>
            <a:ext cx="121928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全屏展示的图片应图片居中放置</a:t>
            </a:r>
          </a:p>
        </p:txBody>
      </p:sp>
    </p:spTree>
    <p:extLst>
      <p:ext uri="{BB962C8B-B14F-4D97-AF65-F5344CB8AC3E}">
        <p14:creationId xmlns:p14="http://schemas.microsoft.com/office/powerpoint/2010/main" val="783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5" r:id="rId3"/>
    <p:sldLayoutId id="2147483659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  <a:r>
              <a:rPr kumimoji="1" lang="zh-CN" altLang="en-US"/>
              <a:t>舱蛟龙五班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攀哥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5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04363-4AE4-2745-A6FE-D1AED99BD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CDFDD3-D821-C34D-BD93-A8AA4C4DA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6223350" cy="4664597"/>
          </a:xfrm>
        </p:spPr>
        <p:txBody>
          <a:bodyPr/>
          <a:lstStyle/>
          <a:p>
            <a:r>
              <a:rPr kumimoji="1" lang="zh-CN" altLang="en-US" dirty="0"/>
              <a:t>区间加值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差分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2BE74-7F0A-374A-B042-BB4CA05FC4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2426" y="0"/>
            <a:ext cx="563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8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5F74-B21E-CF47-AC88-F9F5FC050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比例简化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13D89F-4AB2-D947-BCF0-E48DF248EA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15BF1-D7FF-8240-885C-3D99EF10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8" y="1391856"/>
            <a:ext cx="8373639" cy="4641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97E34-68B9-A549-8517-8CAD9425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78" y="5170310"/>
            <a:ext cx="4990979" cy="16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9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10518B-5E92-3745-9D42-782121609C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比例简化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5E1765-CD2D-DC46-8DCC-1CDEB68ABB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4554497" cy="4664597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本题数据范围不大，两层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循环分别枚举</a:t>
            </a:r>
            <a:r>
              <a:rPr kumimoji="1" lang="en-US" altLang="zh-CN" dirty="0"/>
              <a:t>A/B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，然后判断它们是否满足条件即可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4EB10-C232-214C-8801-088530D2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851817"/>
            <a:ext cx="7048500" cy="5308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C24156-BE28-8B41-9D10-D4261A40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450"/>
            <a:ext cx="5116013" cy="10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9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83E90A-77D5-F749-B51E-E7225F8DC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哥德巴赫猜想（升级版）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514753-1E0D-1844-93C4-2D103D69B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先给出一个奇数</a:t>
            </a:r>
            <a:r>
              <a:rPr lang="en-HK" altLang="zh-CN" dirty="0"/>
              <a:t>n</a:t>
            </a:r>
            <a:r>
              <a:rPr lang="zh-CN" altLang="en-HK" dirty="0"/>
              <a:t>，</a:t>
            </a:r>
            <a:r>
              <a:rPr lang="zh-CN" altLang="en-US" dirty="0"/>
              <a:t>要求输出</a:t>
            </a:r>
            <a:r>
              <a:rPr lang="en-US" altLang="zh-CN" dirty="0"/>
              <a:t>3</a:t>
            </a:r>
            <a:r>
              <a:rPr lang="zh-CN" altLang="en-US" dirty="0"/>
              <a:t>个质数，这</a:t>
            </a:r>
            <a:r>
              <a:rPr lang="en-US" altLang="zh-CN" dirty="0"/>
              <a:t>3</a:t>
            </a:r>
            <a:r>
              <a:rPr lang="zh-CN" altLang="en-US" dirty="0"/>
              <a:t>个质数之和等于输入的奇数。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F35A4-6DBC-3B45-877D-6F23CD23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63" y="2833949"/>
            <a:ext cx="7988943" cy="26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1DD4C3-2E78-5E4B-B14B-21CF308B45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哥德巴赫猜想（升级版）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3D7A25-1D46-FD43-864E-0BCFEF430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这道题需要用到很多素数，所以先把最大的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范围内所有素数都找出来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a+b+c</a:t>
            </a:r>
            <a:r>
              <a:rPr kumimoji="1" lang="en-US" altLang="zh-CN" dirty="0"/>
              <a:t>=n</a:t>
            </a:r>
          </a:p>
          <a:p>
            <a:r>
              <a:rPr kumimoji="1" lang="zh-CN" altLang="en-US" dirty="0"/>
              <a:t>两层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循环即可，第一层枚举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，第二层枚举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c=n-a-b</a:t>
            </a:r>
            <a:r>
              <a:rPr kumimoji="1" lang="zh-CN" altLang="en-US" dirty="0"/>
              <a:t>，判断一下</a:t>
            </a:r>
            <a:r>
              <a:rPr kumimoji="1" lang="en-US" altLang="zh-CN" dirty="0"/>
              <a:t>c</a:t>
            </a:r>
            <a:r>
              <a:rPr kumimoji="1" lang="zh-CN" altLang="en-US" dirty="0"/>
              <a:t>是否为素数即可</a:t>
            </a:r>
          </a:p>
        </p:txBody>
      </p:sp>
    </p:spTree>
    <p:extLst>
      <p:ext uri="{BB962C8B-B14F-4D97-AF65-F5344CB8AC3E}">
        <p14:creationId xmlns:p14="http://schemas.microsoft.com/office/powerpoint/2010/main" val="370078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DB8699-DD29-B941-9AF0-D12D948C7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哥德巴赫</a:t>
            </a:r>
            <a:r>
              <a:rPr lang="zh-CN" altLang="en-US" dirty="0"/>
              <a:t>猜想（升级版）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81CD9-C2A8-9447-A190-65BEDCB033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D6F33-C9AB-4D4E-8DAC-07C82E2C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16" y="0"/>
            <a:ext cx="7538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5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91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实际生活中的二分查找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猜数字</a:t>
            </a:r>
            <a:endParaRPr kumimoji="1" lang="en-US" altLang="zh-CN" dirty="0"/>
          </a:p>
          <a:p>
            <a:r>
              <a:rPr kumimoji="1" lang="zh-CN" altLang="en-US" dirty="0"/>
              <a:t>两个人玩猜数字游戏，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心里想一个</a:t>
            </a:r>
            <a:r>
              <a:rPr kumimoji="1" lang="en-US" altLang="zh-CN" dirty="0"/>
              <a:t>1~100</a:t>
            </a:r>
            <a:r>
              <a:rPr kumimoji="1" lang="zh-CN" altLang="en-US" dirty="0"/>
              <a:t>内的整数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每次可以猜一个数</a:t>
            </a:r>
            <a:r>
              <a:rPr kumimoji="1" lang="en-US" altLang="zh-CN" dirty="0"/>
              <a:t>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只能告诉</a:t>
            </a:r>
            <a:r>
              <a:rPr kumimoji="1" lang="en-US" altLang="zh-CN" dirty="0"/>
              <a:t>B</a:t>
            </a:r>
            <a:r>
              <a:rPr kumimoji="1" lang="zh-CN" altLang="en-US" dirty="0"/>
              <a:t>他猜的数比</a:t>
            </a:r>
            <a:r>
              <a:rPr kumimoji="1" lang="en-US" altLang="zh-CN" dirty="0"/>
              <a:t>x</a:t>
            </a:r>
            <a:r>
              <a:rPr kumimoji="1" lang="zh-CN" altLang="en-US" dirty="0"/>
              <a:t>大还是比</a:t>
            </a:r>
            <a:r>
              <a:rPr kumimoji="1" lang="en-US" altLang="zh-CN" dirty="0"/>
              <a:t>x</a:t>
            </a:r>
            <a:r>
              <a:rPr kumimoji="1" lang="zh-CN" altLang="en-US" dirty="0"/>
              <a:t>小。</a:t>
            </a:r>
            <a:r>
              <a:rPr kumimoji="1" lang="en-US" altLang="zh-CN" dirty="0"/>
              <a:t>B</a:t>
            </a:r>
            <a:r>
              <a:rPr kumimoji="1" lang="zh-CN" altLang="en-US" dirty="0"/>
              <a:t>猜数字的最优策略是什么？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lang="zh-CN" altLang="en-US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8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实际生活中的二分查找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找伪币</a:t>
            </a:r>
            <a:endParaRPr kumimoji="1" lang="en-US" altLang="zh-CN" dirty="0"/>
          </a:p>
          <a:p>
            <a:r>
              <a:rPr lang="zh-CN" altLang="en-US" dirty="0"/>
              <a:t>给你一个装有</a:t>
            </a:r>
            <a:r>
              <a:rPr lang="en-US" altLang="zh-CN" dirty="0"/>
              <a:t>16</a:t>
            </a:r>
            <a:r>
              <a:rPr lang="zh-CN" altLang="en-US" dirty="0"/>
              <a:t>个硬币的袋子，</a:t>
            </a:r>
            <a:r>
              <a:rPr lang="en-US" altLang="zh-CN" dirty="0"/>
              <a:t>16</a:t>
            </a:r>
            <a:r>
              <a:rPr lang="zh-CN" altLang="en-US" dirty="0"/>
              <a:t>个硬币中有一个是伪造的，并且那个伪造的硬币比真的硬币要轻一些，你有一个天平，利用这台天平，可以知道两组硬币的谁更重。如何才能更快找出伪币？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8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有一个从小到大排完序的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数组</a:t>
            </a:r>
            <a:r>
              <a:rPr kumimoji="1" lang="en-US" altLang="zh-CN" dirty="0"/>
              <a:t>a[]</a:t>
            </a:r>
            <a:r>
              <a:rPr kumimoji="1" lang="zh-CN" altLang="en-US" dirty="0"/>
              <a:t>，长度为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次询问，每次给定一个整数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，输出最小的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，使得</a:t>
            </a:r>
            <a:r>
              <a:rPr kumimoji="1" lang="en-US" altLang="zh-CN" dirty="0"/>
              <a:t>a[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]&gt;=x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循环判断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每次查找</a:t>
            </a:r>
            <a:r>
              <a:rPr kumimoji="1" lang="en-US" altLang="zh-CN" dirty="0"/>
              <a:t>O(n)</a:t>
            </a:r>
          </a:p>
          <a:p>
            <a:r>
              <a:rPr kumimoji="1" lang="zh-CN" altLang="en-US" dirty="0"/>
              <a:t>二分查找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每次查找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logn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270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前缀和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区间求和（静态）</a:t>
            </a:r>
            <a:endParaRPr kumimoji="1" lang="en-US" altLang="zh-CN" dirty="0"/>
          </a:p>
          <a:p>
            <a:r>
              <a:rPr kumimoji="1" lang="zh-CN" altLang="en-US" dirty="0"/>
              <a:t>差分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区间加值（最后求值）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979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11416965" cy="4664597"/>
          </a:xfrm>
        </p:spPr>
        <p:txBody>
          <a:bodyPr/>
          <a:lstStyle/>
          <a:p>
            <a:r>
              <a:rPr kumimoji="1" lang="zh-CN" altLang="en-US" dirty="0"/>
              <a:t>二分查找可以用循环或者递归写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计算</a:t>
            </a:r>
            <a:r>
              <a:rPr kumimoji="1" lang="en-US" altLang="zh-CN" dirty="0"/>
              <a:t>mid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mid</a:t>
            </a:r>
            <a:r>
              <a:rPr kumimoji="1" lang="zh-CN" altLang="en-US" dirty="0"/>
              <a:t>为当前待比较的数，此时</a:t>
            </a:r>
            <a:r>
              <a:rPr kumimoji="1" lang="en-US" altLang="zh-CN" dirty="0"/>
              <a:t>[L,R]</a:t>
            </a:r>
            <a:r>
              <a:rPr kumimoji="1" lang="zh-CN" altLang="en-US" dirty="0"/>
              <a:t>被分为</a:t>
            </a:r>
            <a:r>
              <a:rPr kumimoji="1" lang="en-US" altLang="zh-CN" dirty="0"/>
              <a:t>[L,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mid-1]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 </a:t>
            </a:r>
            <a:r>
              <a:rPr kumimoji="1" lang="en-US" altLang="zh-CN" dirty="0"/>
              <a:t>[mid],</a:t>
            </a:r>
            <a:r>
              <a:rPr kumimoji="1" lang="zh-CN" altLang="en-US" dirty="0"/>
              <a:t> </a:t>
            </a:r>
            <a:r>
              <a:rPr kumimoji="1" lang="en-US" altLang="zh-CN" dirty="0"/>
              <a:t>[mid+1,</a:t>
            </a:r>
            <a:r>
              <a:rPr kumimoji="1" lang="zh-CN" altLang="en-US" dirty="0"/>
              <a:t> </a:t>
            </a:r>
            <a:r>
              <a:rPr kumimoji="1" lang="en-US" altLang="zh-CN" dirty="0"/>
              <a:t>R]</a:t>
            </a:r>
            <a:r>
              <a:rPr kumimoji="1" lang="zh-CN" altLang="en-US" dirty="0"/>
              <a:t>三部分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将</a:t>
            </a:r>
            <a:r>
              <a:rPr kumimoji="1" lang="en-US" altLang="zh-CN" dirty="0"/>
              <a:t>a[mid]</a:t>
            </a:r>
            <a:r>
              <a:rPr kumimoji="1" lang="zh-CN" altLang="en-US" dirty="0"/>
              <a:t>与</a:t>
            </a:r>
            <a:r>
              <a:rPr kumimoji="1" lang="en-US" altLang="zh-CN" dirty="0"/>
              <a:t>x</a:t>
            </a:r>
            <a:r>
              <a:rPr kumimoji="1" lang="zh-CN" altLang="en-US" dirty="0"/>
              <a:t>比较，如果最后的结果在左边</a:t>
            </a:r>
            <a:r>
              <a:rPr kumimoji="1" lang="en-US" altLang="zh-CN" dirty="0"/>
              <a:t>[L,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mid-1]</a:t>
            </a:r>
            <a:r>
              <a:rPr kumimoji="1" lang="zh-CN" altLang="en-US" dirty="0"/>
              <a:t>内，将</a:t>
            </a:r>
            <a:r>
              <a:rPr kumimoji="1" lang="en-US" altLang="zh-CN" dirty="0"/>
              <a:t>R=mid-1</a:t>
            </a:r>
            <a:r>
              <a:rPr kumimoji="1" lang="zh-CN" altLang="en-US" dirty="0"/>
              <a:t>，如果最后的结果在右边</a:t>
            </a:r>
            <a:r>
              <a:rPr kumimoji="1" lang="en-US" altLang="zh-CN" dirty="0"/>
              <a:t>[mid+1,</a:t>
            </a:r>
            <a:r>
              <a:rPr kumimoji="1" lang="zh-CN" altLang="en-US" dirty="0"/>
              <a:t> </a:t>
            </a:r>
            <a:r>
              <a:rPr kumimoji="1" lang="en-US" altLang="zh-CN" dirty="0"/>
              <a:t>R]</a:t>
            </a:r>
            <a:r>
              <a:rPr kumimoji="1" lang="zh-CN" altLang="en-US" dirty="0"/>
              <a:t>内，将</a:t>
            </a:r>
            <a:r>
              <a:rPr kumimoji="1" lang="en-US" altLang="zh-CN" dirty="0"/>
              <a:t>L=mid+1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返回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，直到找到最终的答案</a:t>
            </a:r>
          </a:p>
        </p:txBody>
      </p:sp>
    </p:spTree>
    <p:extLst>
      <p:ext uri="{BB962C8B-B14F-4D97-AF65-F5344CB8AC3E}">
        <p14:creationId xmlns:p14="http://schemas.microsoft.com/office/powerpoint/2010/main" val="3626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  <a:r>
              <a:rPr kumimoji="1" lang="en-US" altLang="zh-CN" dirty="0"/>
              <a:t>-</a:t>
            </a:r>
            <a:r>
              <a:rPr kumimoji="1" lang="zh-CN" altLang="en-US" dirty="0"/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二分常常用到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函数，</a:t>
            </a:r>
            <a:r>
              <a:rPr kumimoji="1" lang="en-US" altLang="zh-CN" dirty="0"/>
              <a:t>bool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check(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x)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x</a:t>
            </a:r>
            <a:r>
              <a:rPr kumimoji="1" lang="zh-CN" altLang="en-US" dirty="0"/>
              <a:t>这个猜测的数是否满足条件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B375D-AE25-9946-87A0-B01F859F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" y="1830569"/>
            <a:ext cx="7797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2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  <a:r>
              <a:rPr kumimoji="1" lang="en-US" altLang="zh-CN" dirty="0"/>
              <a:t>-</a:t>
            </a:r>
            <a:r>
              <a:rPr kumimoji="1" lang="zh-CN" altLang="en-US"/>
              <a:t>递归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F91F5C-CB9C-0F45-B9F7-51DEDA60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65" y="1772534"/>
            <a:ext cx="6311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对有</a:t>
            </a:r>
            <a:r>
              <a:rPr lang="en-US" altLang="zh-CN" dirty="0"/>
              <a:t>18</a:t>
            </a:r>
            <a:r>
              <a:rPr lang="zh-CN" altLang="en-US" dirty="0"/>
              <a:t>个元素的有序表作二分查找，则查找</a:t>
            </a:r>
            <a:r>
              <a:rPr lang="en-US" altLang="zh-CN" dirty="0"/>
              <a:t>A[3]</a:t>
            </a:r>
            <a:r>
              <a:rPr lang="zh-CN" altLang="en-US" dirty="0"/>
              <a:t>的比较序列的下标为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r>
              <a:rPr lang="en-US" altLang="zh-CN" dirty="0"/>
              <a:t>	B.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r>
              <a:rPr lang="en-US" altLang="zh-CN" dirty="0"/>
              <a:t>	C.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r>
              <a:rPr lang="en-US" altLang="zh-CN" dirty="0"/>
              <a:t>	D.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62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请写出下面问题的二分查找代码（在上面代码基础上进行修改）：</a:t>
            </a:r>
            <a:endParaRPr kumimoji="1" lang="en-US" altLang="zh-CN" dirty="0"/>
          </a:p>
          <a:p>
            <a:r>
              <a:rPr kumimoji="1" lang="zh-CN" altLang="en-US" dirty="0"/>
              <a:t>现有一个非降的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数组</a:t>
            </a:r>
            <a:r>
              <a:rPr kumimoji="1" lang="en-US" altLang="zh-CN" dirty="0"/>
              <a:t>a[]</a:t>
            </a:r>
            <a:r>
              <a:rPr kumimoji="1" lang="zh-CN" altLang="en-US" dirty="0"/>
              <a:t>，长度为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次询问，每次给定一个整数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，输出</a:t>
            </a:r>
            <a:r>
              <a:rPr kumimoji="1" lang="zh-CN" altLang="en-US" b="1" dirty="0"/>
              <a:t>最大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，使得</a:t>
            </a:r>
            <a:r>
              <a:rPr kumimoji="1" lang="en-US" altLang="zh-CN" b="1" dirty="0"/>
              <a:t>a[</a:t>
            </a:r>
            <a:r>
              <a:rPr kumimoji="1" lang="en-US" altLang="zh-CN" b="1" dirty="0" err="1"/>
              <a:t>i</a:t>
            </a:r>
            <a:r>
              <a:rPr kumimoji="1" lang="en-US" altLang="zh-CN" b="1" dirty="0"/>
              <a:t>]&lt;x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8CB518-D0C4-5747-9473-386A8E77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3175000"/>
            <a:ext cx="7797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浮点数的二分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浮点数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float,double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的二分和整数二分的思想一样，但是要注意浮点数的误差</a:t>
            </a:r>
            <a:endParaRPr kumimoji="1" lang="en-US" altLang="zh-CN" dirty="0"/>
          </a:p>
          <a:p>
            <a:r>
              <a:rPr kumimoji="1" lang="en-US" altLang="zh-CN" dirty="0"/>
              <a:t>double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L=0.99999999999,</a:t>
            </a:r>
            <a:r>
              <a:rPr kumimoji="1" lang="zh-CN" altLang="en-US" dirty="0"/>
              <a:t> </a:t>
            </a:r>
            <a:r>
              <a:rPr kumimoji="1" lang="en-US" altLang="zh-CN" dirty="0"/>
              <a:t>R=1.0;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浮点数二分的两种方法：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、在整数二分的基础上，对于判断浮点数</a:t>
            </a:r>
            <a:r>
              <a:rPr kumimoji="1" lang="en-US" altLang="zh-CN" dirty="0"/>
              <a:t>LR</a:t>
            </a:r>
            <a:r>
              <a:rPr kumimoji="1" lang="zh-CN" altLang="en-US" dirty="0"/>
              <a:t>大小：</a:t>
            </a:r>
            <a:r>
              <a:rPr kumimoji="1" lang="en-US" altLang="zh-CN" dirty="0"/>
              <a:t>while(R-L&gt;1e-8)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、自己设定二分的次数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58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浮点数的二分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5449747" cy="4664597"/>
          </a:xfrm>
        </p:spPr>
        <p:txBody>
          <a:bodyPr/>
          <a:lstStyle/>
          <a:p>
            <a:r>
              <a:rPr kumimoji="1" lang="zh-CN" altLang="en-US" dirty="0"/>
              <a:t>浮点数二分的两种方法：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、在整数二分的基础上，对于判断浮点数</a:t>
            </a:r>
            <a:r>
              <a:rPr kumimoji="1" lang="en-US" altLang="zh-CN" dirty="0"/>
              <a:t>LR</a:t>
            </a:r>
            <a:r>
              <a:rPr kumimoji="1" lang="zh-CN" altLang="en-US" dirty="0"/>
              <a:t>大小：</a:t>
            </a:r>
            <a:r>
              <a:rPr kumimoji="1" lang="en-US" altLang="zh-CN" dirty="0"/>
              <a:t>while(R-L&gt;1e-6)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、自己设定二分的次数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B5D14-5AA5-7646-92AD-B6125558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305925"/>
            <a:ext cx="57404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单调性与二分查找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792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B4D6CB-74A7-544D-B225-20FB67C3D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单调性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D9ECCE-5A6C-3148-9C8E-606547149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如果一个数组随着下标变大，对应的值也越来越大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rgbClr val="FF0000"/>
                </a:solidFill>
              </a:rPr>
              <a:t>a[</a:t>
            </a:r>
            <a:r>
              <a:rPr kumimoji="1" lang="en-US" altLang="zh-CN" dirty="0" err="1">
                <a:solidFill>
                  <a:srgbClr val="FF0000"/>
                </a:solidFill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</a:rPr>
              <a:t>]≤a[i+1]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，那么这个数组是</a:t>
            </a:r>
            <a:r>
              <a:rPr kumimoji="1" lang="zh-CN" altLang="en-US" dirty="0">
                <a:solidFill>
                  <a:srgbClr val="FF0000"/>
                </a:solidFill>
              </a:rPr>
              <a:t>单调递增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如果一个数组随着下标变大，对应的值也越来越大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rgbClr val="FF0000"/>
                </a:solidFill>
              </a:rPr>
              <a:t>a[</a:t>
            </a:r>
            <a:r>
              <a:rPr kumimoji="1" lang="en-US" altLang="zh-CN" dirty="0" err="1">
                <a:solidFill>
                  <a:srgbClr val="FF0000"/>
                </a:solidFill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</a:rPr>
              <a:t>]&lt;a[i+1]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，那么这个数组是</a:t>
            </a:r>
            <a:r>
              <a:rPr kumimoji="1" lang="zh-CN" altLang="en-US" dirty="0">
                <a:solidFill>
                  <a:srgbClr val="FF0000"/>
                </a:solidFill>
              </a:rPr>
              <a:t>严格单调递增</a:t>
            </a:r>
            <a:r>
              <a:rPr kumimoji="1" lang="zh-CN" altLang="en-US" dirty="0"/>
              <a:t>的（与数学上的单调区分，数学上称严格单调为单调）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2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8E592D-3BE7-6940-9B07-62605F27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单调性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CAF46-C7B2-F74E-A109-F15943C8F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329014"/>
            <a:ext cx="11318112" cy="5400032"/>
          </a:xfrm>
        </p:spPr>
        <p:txBody>
          <a:bodyPr/>
          <a:lstStyle/>
          <a:p>
            <a:r>
              <a:rPr kumimoji="1" lang="zh-CN" altLang="en-US" dirty="0"/>
              <a:t>例子：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、随着时间的增长，房价的变化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、能不能接受最少间隔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天考一次试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性质</a:t>
            </a:r>
            <a:r>
              <a:rPr kumimoji="1" lang="en-US" altLang="zh-CN" dirty="0"/>
              <a:t>(1)</a:t>
            </a:r>
            <a:r>
              <a:rPr kumimoji="1" lang="zh-CN" altLang="en-US" dirty="0"/>
              <a:t>：如果间隔</a:t>
            </a:r>
            <a:r>
              <a:rPr kumimoji="1" lang="en-US" altLang="zh-CN" dirty="0"/>
              <a:t>x</a:t>
            </a:r>
            <a:r>
              <a:rPr kumimoji="1" lang="zh-CN" altLang="en-US" dirty="0"/>
              <a:t>天考试能接受</a:t>
            </a:r>
            <a:r>
              <a:rPr kumimoji="1" lang="en-US" altLang="zh-CN" dirty="0"/>
              <a:t>(=1)</a:t>
            </a:r>
            <a:r>
              <a:rPr kumimoji="1" lang="zh-CN" altLang="en-US" dirty="0"/>
              <a:t>，那么所有</a:t>
            </a:r>
            <a:r>
              <a:rPr kumimoji="1" lang="en-US" altLang="zh-CN" dirty="0"/>
              <a:t>≥x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y</a:t>
            </a:r>
            <a:r>
              <a:rPr kumimoji="1" lang="zh-CN" altLang="en-US" dirty="0"/>
              <a:t>，间隔</a:t>
            </a:r>
            <a:r>
              <a:rPr kumimoji="1" lang="en-US" altLang="zh-CN" dirty="0"/>
              <a:t>y</a:t>
            </a:r>
            <a:r>
              <a:rPr kumimoji="1" lang="zh-CN" altLang="en-US" dirty="0"/>
              <a:t>天都能接受</a:t>
            </a:r>
            <a:endParaRPr kumimoji="1" lang="en-US" altLang="zh-CN" dirty="0"/>
          </a:p>
          <a:p>
            <a:r>
              <a:rPr kumimoji="1" lang="zh-CN" altLang="en-US" dirty="0"/>
              <a:t>性质</a:t>
            </a:r>
            <a:r>
              <a:rPr kumimoji="1" lang="en-US" altLang="zh-CN" dirty="0"/>
              <a:t>(2)</a:t>
            </a:r>
            <a:r>
              <a:rPr kumimoji="1" lang="zh-CN" altLang="en-US" dirty="0"/>
              <a:t>：如果间隔</a:t>
            </a:r>
            <a:r>
              <a:rPr kumimoji="1" lang="en-US" altLang="zh-CN" dirty="0"/>
              <a:t>x</a:t>
            </a:r>
            <a:r>
              <a:rPr kumimoji="1" lang="zh-CN" altLang="en-US" dirty="0"/>
              <a:t>天考试不能接受</a:t>
            </a:r>
            <a:r>
              <a:rPr kumimoji="1" lang="en-US" altLang="zh-CN" dirty="0"/>
              <a:t>(=0)</a:t>
            </a:r>
            <a:r>
              <a:rPr kumimoji="1" lang="zh-CN" altLang="en-US" dirty="0"/>
              <a:t>，那么所有</a:t>
            </a:r>
            <a:r>
              <a:rPr kumimoji="1" lang="en-US" altLang="zh-CN" dirty="0"/>
              <a:t>≤x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y</a:t>
            </a:r>
            <a:r>
              <a:rPr kumimoji="1" lang="zh-CN" altLang="en-US" dirty="0"/>
              <a:t>，间隔</a:t>
            </a:r>
            <a:r>
              <a:rPr kumimoji="1" lang="en-US" altLang="zh-CN" dirty="0"/>
              <a:t>y</a:t>
            </a:r>
            <a:r>
              <a:rPr kumimoji="1" lang="zh-CN" altLang="en-US" dirty="0"/>
              <a:t>天都不能接受</a:t>
            </a:r>
            <a:endParaRPr kumimoji="1"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E7ADD7-583A-2347-AD60-CC987AF9CEF5}"/>
              </a:ext>
            </a:extLst>
          </p:cNvPr>
          <p:cNvGraphicFramePr>
            <a:graphicFrameLocks noGrp="1"/>
          </p:cNvGraphicFramePr>
          <p:nvPr/>
        </p:nvGraphicFramePr>
        <p:xfrm>
          <a:off x="990081" y="2687320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6390065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357685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609018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575365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853772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41386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天数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38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550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3957D8-DD22-9A46-B4BA-0C6BE8B2F326}"/>
              </a:ext>
            </a:extLst>
          </p:cNvPr>
          <p:cNvGraphicFramePr>
            <a:graphicFrameLocks noGrp="1"/>
          </p:cNvGraphicFramePr>
          <p:nvPr/>
        </p:nvGraphicFramePr>
        <p:xfrm>
          <a:off x="990080" y="4642469"/>
          <a:ext cx="99358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706">
                  <a:extLst>
                    <a:ext uri="{9D8B030D-6E8A-4147-A177-3AD203B41FA5}">
                      <a16:colId xmlns:a16="http://schemas.microsoft.com/office/drawing/2014/main" val="3273366904"/>
                    </a:ext>
                  </a:extLst>
                </a:gridCol>
                <a:gridCol w="997499">
                  <a:extLst>
                    <a:ext uri="{9D8B030D-6E8A-4147-A177-3AD203B41FA5}">
                      <a16:colId xmlns:a16="http://schemas.microsoft.com/office/drawing/2014/main" val="599912624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11195275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136334482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441650095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847021801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128385302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720254750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20823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间隔天数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1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能否接受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2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48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447FD-7F42-5749-8236-B6EBCF6E3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独木桥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ECAA0-C41E-9E46-8E09-C14DFCD98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独木桥若干个位置上有士兵，这些士兵可能往左走可能往右走，走到左边</a:t>
            </a:r>
            <a:r>
              <a:rPr kumimoji="1" lang="en-US" altLang="zh-CN" dirty="0"/>
              <a:t>0</a:t>
            </a:r>
            <a:r>
              <a:rPr kumimoji="1" lang="zh-CN" altLang="en-US" dirty="0"/>
              <a:t>位置或者右边</a:t>
            </a:r>
            <a:r>
              <a:rPr kumimoji="1" lang="en-US" altLang="zh-CN" dirty="0"/>
              <a:t>L+1</a:t>
            </a:r>
            <a:r>
              <a:rPr kumimoji="1" lang="zh-CN" altLang="en-US" dirty="0"/>
              <a:t>位置则离开独木桥，士兵相撞后会各自反向走，问最少和最多多久所有士兵离开独木桥</a:t>
            </a:r>
          </a:p>
        </p:txBody>
      </p:sp>
    </p:spTree>
    <p:extLst>
      <p:ext uri="{BB962C8B-B14F-4D97-AF65-F5344CB8AC3E}">
        <p14:creationId xmlns:p14="http://schemas.microsoft.com/office/powerpoint/2010/main" val="180077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3D72AB-1821-2F46-B479-0CAF4840C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单调性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35540B-B605-C64D-8E90-8CF0071FF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现在有一个同学，你想知道他接受考试的</a:t>
            </a:r>
            <a:r>
              <a:rPr kumimoji="1" lang="zh-CN" altLang="en-US" b="1" dirty="0"/>
              <a:t>最小间隔</a:t>
            </a:r>
            <a:r>
              <a:rPr kumimoji="1" lang="zh-CN" altLang="en-US" dirty="0"/>
              <a:t>，你可以提问他是否接受</a:t>
            </a:r>
            <a:r>
              <a:rPr kumimoji="1" lang="en-US" altLang="zh-CN" dirty="0"/>
              <a:t>x</a:t>
            </a:r>
            <a:r>
              <a:rPr kumimoji="1" lang="zh-CN" altLang="en-US" dirty="0"/>
              <a:t>天间隔考试，然后他会回答你接受</a:t>
            </a:r>
            <a:r>
              <a:rPr kumimoji="1" lang="en-US" altLang="zh-CN" dirty="0"/>
              <a:t>1</a:t>
            </a:r>
            <a:r>
              <a:rPr kumimoji="1" lang="zh-CN" altLang="en-US" dirty="0"/>
              <a:t>还是不接受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，如何用最少的提问次数获得答案？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二分！</a:t>
            </a:r>
            <a:endParaRPr kumimoji="1" lang="en-US" altLang="zh-CN" dirty="0"/>
          </a:p>
          <a:p>
            <a:r>
              <a:rPr kumimoji="1" lang="zh-CN" altLang="en-US" dirty="0"/>
              <a:t>在这里，二分的目的是找到不能和能的分界线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9742FFD-B31F-1545-B294-B496585711A1}"/>
              </a:ext>
            </a:extLst>
          </p:cNvPr>
          <p:cNvGraphicFramePr>
            <a:graphicFrameLocks noGrp="1"/>
          </p:cNvGraphicFramePr>
          <p:nvPr/>
        </p:nvGraphicFramePr>
        <p:xfrm>
          <a:off x="978357" y="3429000"/>
          <a:ext cx="99358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706">
                  <a:extLst>
                    <a:ext uri="{9D8B030D-6E8A-4147-A177-3AD203B41FA5}">
                      <a16:colId xmlns:a16="http://schemas.microsoft.com/office/drawing/2014/main" val="3273366904"/>
                    </a:ext>
                  </a:extLst>
                </a:gridCol>
                <a:gridCol w="997499">
                  <a:extLst>
                    <a:ext uri="{9D8B030D-6E8A-4147-A177-3AD203B41FA5}">
                      <a16:colId xmlns:a16="http://schemas.microsoft.com/office/drawing/2014/main" val="599912624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11195275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136334482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441650095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847021801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128385302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3720254750"/>
                    </a:ext>
                  </a:extLst>
                </a:gridCol>
                <a:gridCol w="1068089">
                  <a:extLst>
                    <a:ext uri="{9D8B030D-6E8A-4147-A177-3AD203B41FA5}">
                      <a16:colId xmlns:a16="http://schemas.microsoft.com/office/drawing/2014/main" val="220823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间隔天数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1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能否接受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能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2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二分查找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087" y="1521602"/>
            <a:ext cx="11053823" cy="4664597"/>
          </a:xfrm>
        </p:spPr>
        <p:txBody>
          <a:bodyPr/>
          <a:lstStyle/>
          <a:p>
            <a:r>
              <a:rPr kumimoji="1" lang="zh-CN" altLang="en-US" dirty="0"/>
              <a:t>二分查找处理的是</a:t>
            </a:r>
            <a:r>
              <a:rPr kumimoji="1" lang="zh-CN" altLang="en-US" b="1" dirty="0"/>
              <a:t>答案具有单调性</a:t>
            </a:r>
            <a:r>
              <a:rPr kumimoji="1" lang="zh-CN" altLang="en-US" dirty="0"/>
              <a:t>的问题</a:t>
            </a:r>
            <a:endParaRPr kumimoji="1" lang="en-US" altLang="zh-CN" dirty="0"/>
          </a:p>
          <a:p>
            <a:r>
              <a:rPr kumimoji="1" lang="zh-CN" altLang="en-US" b="1" dirty="0"/>
              <a:t>答案的单调性</a:t>
            </a:r>
            <a:r>
              <a:rPr kumimoji="1" lang="zh-CN" altLang="en-US" dirty="0"/>
              <a:t>：在待查找区域内，以答案为分割，一边都是满足条件的，另一边都是不满足条件的</a:t>
            </a:r>
            <a:endParaRPr kumimoji="1" lang="en-US" altLang="zh-CN" dirty="0"/>
          </a:p>
          <a:p>
            <a:r>
              <a:rPr kumimoji="1" lang="zh-CN" altLang="en-US" dirty="0"/>
              <a:t>猜数字的问题：猜的数大于想的数为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，小于为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0936" y="4324864"/>
            <a:ext cx="10922697" cy="22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整数二分答案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3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4A304-1ADA-3648-B06E-50E16CA4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536236"/>
            <a:ext cx="6096000" cy="52711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0A67E-4CE8-F54B-BF0F-0E436C85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46" y="1839503"/>
            <a:ext cx="2620306" cy="46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32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D47CDD-65F2-D241-A7E7-E63014E10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B30BB-B975-CB4D-8A5E-EE48A37B5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89C8AC8-1EA8-9749-BDFD-04833303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04292"/>
              </p:ext>
            </p:extLst>
          </p:nvPr>
        </p:nvGraphicFramePr>
        <p:xfrm>
          <a:off x="569088" y="5485633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ADB4655-0EFF-624F-A54B-5D5E0B28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32" y="1620456"/>
            <a:ext cx="1967760" cy="35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5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7FB588-3D8A-534B-B8EE-268E730C4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70D62-386A-6D4D-B402-D71689A5D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912" y="1668783"/>
            <a:ext cx="11033907" cy="4664597"/>
          </a:xfrm>
        </p:spPr>
        <p:txBody>
          <a:bodyPr/>
          <a:lstStyle/>
          <a:p>
            <a:r>
              <a:rPr kumimoji="1" lang="zh-CN" altLang="en-US" dirty="0"/>
              <a:t>间隔为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5</a:t>
            </a:r>
            <a:r>
              <a:rPr kumimoji="1" lang="zh-CN" altLang="en-US" dirty="0"/>
              <a:t>头，可行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间隔为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3</a:t>
            </a:r>
            <a:r>
              <a:rPr kumimoji="1" lang="zh-CN" altLang="en-US" dirty="0"/>
              <a:t>头，可行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间隔为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3</a:t>
            </a:r>
            <a:r>
              <a:rPr kumimoji="1" lang="zh-CN" altLang="en-US" dirty="0"/>
              <a:t>头，可行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946AA46-0B82-9F4E-A837-A74976C34546}"/>
              </a:ext>
            </a:extLst>
          </p:cNvPr>
          <p:cNvGraphicFramePr>
            <a:graphicFrameLocks noGrp="1"/>
          </p:cNvGraphicFramePr>
          <p:nvPr/>
        </p:nvGraphicFramePr>
        <p:xfrm>
          <a:off x="588998" y="2333448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6C1059-85ED-6F4F-9635-4CEFE55A428B}"/>
              </a:ext>
            </a:extLst>
          </p:cNvPr>
          <p:cNvGraphicFramePr>
            <a:graphicFrameLocks noGrp="1"/>
          </p:cNvGraphicFramePr>
          <p:nvPr/>
        </p:nvGraphicFramePr>
        <p:xfrm>
          <a:off x="569084" y="4008971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25D7A75-E6EF-384B-B6D2-00B504636CC2}"/>
              </a:ext>
            </a:extLst>
          </p:cNvPr>
          <p:cNvGraphicFramePr>
            <a:graphicFrameLocks noGrp="1"/>
          </p:cNvGraphicFramePr>
          <p:nvPr/>
        </p:nvGraphicFramePr>
        <p:xfrm>
          <a:off x="549181" y="5760137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46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7FB588-3D8A-534B-B8EE-268E730C4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70D62-386A-6D4D-B402-D71689A5D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912" y="1668783"/>
            <a:ext cx="11033907" cy="4664597"/>
          </a:xfrm>
        </p:spPr>
        <p:txBody>
          <a:bodyPr/>
          <a:lstStyle/>
          <a:p>
            <a:r>
              <a:rPr kumimoji="1" lang="zh-CN" altLang="en-US" dirty="0"/>
              <a:t>间隔为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2</a:t>
            </a:r>
            <a:r>
              <a:rPr kumimoji="1" lang="zh-CN" altLang="en-US" dirty="0"/>
              <a:t>头，不可行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间隔为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2</a:t>
            </a:r>
            <a:r>
              <a:rPr kumimoji="1" lang="zh-CN" altLang="en-US" dirty="0"/>
              <a:t>头，不可行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间隔为</a:t>
            </a:r>
            <a:r>
              <a:rPr kumimoji="1" lang="en-US" altLang="zh-CN" dirty="0"/>
              <a:t>6</a:t>
            </a:r>
            <a:r>
              <a:rPr kumimoji="1" lang="zh-CN" altLang="en-US" dirty="0"/>
              <a:t>：最多放</a:t>
            </a:r>
            <a:r>
              <a:rPr kumimoji="1" lang="en-US" altLang="zh-CN" dirty="0"/>
              <a:t>2</a:t>
            </a:r>
            <a:r>
              <a:rPr kumimoji="1" lang="zh-CN" altLang="en-US" dirty="0"/>
              <a:t>头，不可行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946AA46-0B82-9F4E-A837-A74976C34546}"/>
              </a:ext>
            </a:extLst>
          </p:cNvPr>
          <p:cNvGraphicFramePr>
            <a:graphicFrameLocks noGrp="1"/>
          </p:cNvGraphicFramePr>
          <p:nvPr/>
        </p:nvGraphicFramePr>
        <p:xfrm>
          <a:off x="588998" y="2333448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6C1059-85ED-6F4F-9635-4CEFE55A428B}"/>
              </a:ext>
            </a:extLst>
          </p:cNvPr>
          <p:cNvGraphicFramePr>
            <a:graphicFrameLocks noGrp="1"/>
          </p:cNvGraphicFramePr>
          <p:nvPr/>
        </p:nvGraphicFramePr>
        <p:xfrm>
          <a:off x="569084" y="4008971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25D7A75-E6EF-384B-B6D2-00B504636CC2}"/>
              </a:ext>
            </a:extLst>
          </p:cNvPr>
          <p:cNvGraphicFramePr>
            <a:graphicFrameLocks noGrp="1"/>
          </p:cNvGraphicFramePr>
          <p:nvPr/>
        </p:nvGraphicFramePr>
        <p:xfrm>
          <a:off x="549181" y="5760137"/>
          <a:ext cx="11014003" cy="7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87">
                  <a:extLst>
                    <a:ext uri="{9D8B030D-6E8A-4147-A177-3AD203B41FA5}">
                      <a16:colId xmlns:a16="http://schemas.microsoft.com/office/drawing/2014/main" val="3880757992"/>
                    </a:ext>
                  </a:extLst>
                </a:gridCol>
                <a:gridCol w="868259">
                  <a:extLst>
                    <a:ext uri="{9D8B030D-6E8A-4147-A177-3AD203B41FA5}">
                      <a16:colId xmlns:a16="http://schemas.microsoft.com/office/drawing/2014/main" val="375380126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773310829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34538567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8584521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87700656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2482830836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054381307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166414199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141053522"/>
                    </a:ext>
                  </a:extLst>
                </a:gridCol>
                <a:gridCol w="1001273">
                  <a:extLst>
                    <a:ext uri="{9D8B030D-6E8A-4147-A177-3AD203B41FA5}">
                      <a16:colId xmlns:a16="http://schemas.microsoft.com/office/drawing/2014/main" val="3061026519"/>
                    </a:ext>
                  </a:extLst>
                </a:gridCol>
              </a:tblGrid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隔间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903636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可放奶牛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12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37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3BF5D5-A8F6-0E48-966A-F9E15C055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A6917-525E-C649-A4B5-E94616AAC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很明显，这道题中两个量都具有单调性，随着间隔的变大，最多放奶牛的数量变小，是否可行也从可以</a:t>
            </a:r>
            <a:r>
              <a:rPr kumimoji="1" lang="en-US" altLang="zh-CN" dirty="0"/>
              <a:t>1</a:t>
            </a:r>
            <a:r>
              <a:rPr kumimoji="1" lang="zh-CN" altLang="en-US" dirty="0"/>
              <a:t>变成不可以</a:t>
            </a:r>
            <a:r>
              <a:rPr kumimoji="1" lang="en-US" altLang="zh-CN" dirty="0"/>
              <a:t>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给定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为间隔后，如何快速求能够放多少头奶牛？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DC3C8AC-8339-C34D-8091-4AD9CFDCD6B3}"/>
              </a:ext>
            </a:extLst>
          </p:cNvPr>
          <p:cNvGraphicFramePr>
            <a:graphicFrameLocks noGrp="1"/>
          </p:cNvGraphicFramePr>
          <p:nvPr/>
        </p:nvGraphicFramePr>
        <p:xfrm>
          <a:off x="961293" y="1894449"/>
          <a:ext cx="88649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532">
                  <a:extLst>
                    <a:ext uri="{9D8B030D-6E8A-4147-A177-3AD203B41FA5}">
                      <a16:colId xmlns:a16="http://schemas.microsoft.com/office/drawing/2014/main" val="3436355216"/>
                    </a:ext>
                  </a:extLst>
                </a:gridCol>
                <a:gridCol w="1253307">
                  <a:extLst>
                    <a:ext uri="{9D8B030D-6E8A-4147-A177-3AD203B41FA5}">
                      <a16:colId xmlns:a16="http://schemas.microsoft.com/office/drawing/2014/main" val="2932359499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3100076669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1722831746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872787929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3440172708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315626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3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最多放奶牛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2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是否可行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4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371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BB03C2-8108-6D44-BD19-7897695D2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5811A-C4F8-1945-AB0C-3107F8FE6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给定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为间隔后，如何快速求能够放多少头奶牛？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贪心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：将第一个位置放奶牛，以</a:t>
            </a:r>
            <a:r>
              <a:rPr kumimoji="1" lang="en-US" altLang="zh-CN" dirty="0"/>
              <a:t>x</a:t>
            </a:r>
            <a:r>
              <a:rPr kumimoji="1" lang="zh-CN" altLang="en-US" dirty="0"/>
              <a:t>为间隔找到后面最近的能放奶牛的位置继续放下去，一直重复直到结束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二分：二分的对象是间隔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，每次给出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check(x)</a:t>
            </a:r>
            <a:r>
              <a:rPr kumimoji="1" lang="zh-CN" altLang="en-US" dirty="0"/>
              <a:t>汇报</a:t>
            </a:r>
            <a:r>
              <a:rPr kumimoji="1" lang="en-US" altLang="zh-CN" dirty="0"/>
              <a:t>x</a:t>
            </a:r>
            <a:r>
              <a:rPr kumimoji="1" lang="zh-CN" altLang="en-US" dirty="0"/>
              <a:t>是否可行</a:t>
            </a:r>
          </a:p>
        </p:txBody>
      </p:sp>
    </p:spTree>
    <p:extLst>
      <p:ext uri="{BB962C8B-B14F-4D97-AF65-F5344CB8AC3E}">
        <p14:creationId xmlns:p14="http://schemas.microsoft.com/office/powerpoint/2010/main" val="1920459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328068-E4C5-5741-8247-636253B89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#1309</a:t>
            </a:r>
            <a:r>
              <a:rPr lang="zh-CN" altLang="en-US" dirty="0"/>
              <a:t>、进击的奶牛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A6F53-76BF-B74B-8445-D748BEF82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二分为模板，注意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函数的写法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E3F89-2F75-AE4B-8FED-F00E6A03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32" y="0"/>
            <a:ext cx="5457568" cy="3235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4B3A04-AF75-844A-95D1-D9F4464A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62" y="3220967"/>
            <a:ext cx="7323438" cy="36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97C4B7-772D-BC47-BD3A-613371323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独木桥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522F2-C7CB-EB4C-B5C3-9F7327962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士兵相向运动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相撞然后都掉头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士兵不相撞，而是擦身而过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这样，所有士兵的运动都是独立的，不会互相影响</a:t>
            </a:r>
            <a:endParaRPr kumimoji="1" lang="en-US" altLang="zh-CN" dirty="0"/>
          </a:p>
          <a:p>
            <a:r>
              <a:rPr kumimoji="1" lang="zh-CN" altLang="en-US" dirty="0"/>
              <a:t>求每个士兵单独求离开独木桥的最短时间和最长时间</a:t>
            </a:r>
          </a:p>
        </p:txBody>
      </p:sp>
    </p:spTree>
    <p:extLst>
      <p:ext uri="{BB962C8B-B14F-4D97-AF65-F5344CB8AC3E}">
        <p14:creationId xmlns:p14="http://schemas.microsoft.com/office/powerpoint/2010/main" val="1194854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B1C0DC-B527-3047-855D-CCEDB081C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二分答案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93E795-DB61-8749-9789-DE4CFDE55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二分答案 </a:t>
            </a:r>
            <a:r>
              <a:rPr kumimoji="1" lang="en-US" altLang="zh-CN" dirty="0"/>
              <a:t>——</a:t>
            </a:r>
          </a:p>
          <a:p>
            <a:r>
              <a:rPr kumimoji="1" lang="zh-CN" altLang="en-US" dirty="0"/>
              <a:t>答案：题目求最小</a:t>
            </a:r>
            <a:r>
              <a:rPr kumimoji="1" lang="en-US" altLang="zh-CN" dirty="0"/>
              <a:t>/</a:t>
            </a:r>
            <a:r>
              <a:rPr kumimoji="1" lang="zh-CN" altLang="en-US" dirty="0"/>
              <a:t>最大满足条件的</a:t>
            </a:r>
            <a:r>
              <a:rPr kumimoji="1" lang="en-US" altLang="zh-CN" dirty="0"/>
              <a:t>xxx</a:t>
            </a:r>
          </a:p>
          <a:p>
            <a:r>
              <a:rPr kumimoji="1" lang="zh-CN" altLang="en-US" dirty="0"/>
              <a:t>找到单调性：随着</a:t>
            </a:r>
            <a:r>
              <a:rPr kumimoji="1" lang="en-US" altLang="zh-CN" dirty="0"/>
              <a:t>xxx</a:t>
            </a:r>
            <a:r>
              <a:rPr kumimoji="1" lang="zh-CN" altLang="en-US" dirty="0"/>
              <a:t>的变大，</a:t>
            </a:r>
            <a:r>
              <a:rPr kumimoji="1" lang="en-US" altLang="zh-CN" dirty="0" err="1"/>
              <a:t>yyy</a:t>
            </a:r>
            <a:r>
              <a:rPr kumimoji="1" lang="zh-CN" altLang="en-US" dirty="0"/>
              <a:t>不断变小（或者</a:t>
            </a:r>
            <a:r>
              <a:rPr kumimoji="1" lang="en-US" altLang="zh-CN" dirty="0" err="1"/>
              <a:t>yyy</a:t>
            </a:r>
            <a:r>
              <a:rPr kumimoji="1" lang="zh-CN" altLang="en-US" dirty="0"/>
              <a:t>从可以</a:t>
            </a:r>
            <a:r>
              <a:rPr kumimoji="1" lang="en-US" altLang="zh-CN" dirty="0"/>
              <a:t>1</a:t>
            </a:r>
            <a:r>
              <a:rPr kumimoji="1" lang="zh-CN" altLang="en-US" dirty="0"/>
              <a:t>变成不可以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），求</a:t>
            </a:r>
            <a:r>
              <a:rPr kumimoji="1" lang="en-US" altLang="zh-CN" dirty="0" err="1"/>
              <a:t>yyy</a:t>
            </a:r>
            <a:r>
              <a:rPr kumimoji="1" lang="zh-CN" altLang="en-US" dirty="0"/>
              <a:t>的从可以变成不可以的分界位置，我们可以二分</a:t>
            </a:r>
            <a:r>
              <a:rPr kumimoji="1" lang="en-US" altLang="zh-CN" dirty="0"/>
              <a:t>xxx</a:t>
            </a:r>
            <a:r>
              <a:rPr kumimoji="1" lang="zh-CN" altLang="en-US" dirty="0"/>
              <a:t>这个量，设计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函数，每次</a:t>
            </a:r>
            <a:r>
              <a:rPr kumimoji="1" lang="en-US" altLang="zh-CN" dirty="0"/>
              <a:t>check(xxx)</a:t>
            </a:r>
            <a:r>
              <a:rPr kumimoji="1" lang="zh-CN" altLang="en-US" dirty="0"/>
              <a:t>汇报在这种情况下是否可行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21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浮点数二分答案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61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4208B0-A301-2848-A881-2BFC2C683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1311</a:t>
            </a:r>
            <a:r>
              <a:rPr lang="zh-CN" altLang="en-US" dirty="0"/>
              <a:t>切绳子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1769CF-7E38-6A47-AEAE-6934B3383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BF90A4-9BBD-B640-AED6-13D1F1AA1F6C}"/>
              </a:ext>
            </a:extLst>
          </p:cNvPr>
          <p:cNvSpPr/>
          <p:nvPr/>
        </p:nvSpPr>
        <p:spPr>
          <a:xfrm>
            <a:off x="9545122" y="138962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/>
              <a:t>本题中该二分谁？</a:t>
            </a:r>
            <a:endParaRPr kumimoji="1"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6758BB-E6BE-4F43-BA26-4E08F9EF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7" y="1552454"/>
            <a:ext cx="7620000" cy="480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AD0623-E779-2A4E-A571-3DEA6D44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33" y="2082121"/>
            <a:ext cx="2578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68668E-BBB1-DF44-B7DE-DFD40D764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1311</a:t>
            </a:r>
            <a:r>
              <a:rPr lang="zh-CN" altLang="en-US" dirty="0"/>
              <a:t>切绳子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88B2F3-ED52-D54D-9B4F-4A1198670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本题中该二分谁？切割后绳子的长度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如何写</a:t>
            </a:r>
            <a:r>
              <a:rPr kumimoji="1" lang="en-US" altLang="zh-CN" dirty="0"/>
              <a:t>check(x)</a:t>
            </a:r>
            <a:r>
              <a:rPr kumimoji="1" lang="zh-CN" altLang="en-US" dirty="0"/>
              <a:t>？将绳子切成长度为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的若干段，求最多能切成几段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一个绳子长为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，切成若干段长为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的小段，能够切成</a:t>
            </a:r>
            <a:r>
              <a:rPr kumimoji="1" lang="en-US" altLang="zh-CN" dirty="0"/>
              <a:t>(int)L/x</a:t>
            </a:r>
            <a:r>
              <a:rPr kumimoji="1" lang="zh-CN" altLang="en-US" dirty="0"/>
              <a:t>段</a:t>
            </a:r>
            <a:endParaRPr kumimoji="1" lang="en-US" altLang="zh-CN" dirty="0"/>
          </a:p>
          <a:p>
            <a:r>
              <a:rPr kumimoji="1" lang="zh-CN" altLang="en-US" dirty="0"/>
              <a:t>将所有绳子的</a:t>
            </a:r>
            <a:r>
              <a:rPr kumimoji="1" lang="en-US" altLang="zh-CN" dirty="0"/>
              <a:t>(int)L/x</a:t>
            </a:r>
            <a:r>
              <a:rPr kumimoji="1" lang="zh-CN" altLang="en-US" dirty="0"/>
              <a:t>相加就能求总共切成几段了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9442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465622-4881-C149-8EAD-8623F2D59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1311</a:t>
            </a:r>
            <a:r>
              <a:rPr lang="zh-CN" altLang="en-US" dirty="0"/>
              <a:t>切绳子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0BF12-217E-9846-915B-58D887E78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浮点数二分写法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3B2DC-BDF3-E343-8C51-FC617BFA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43" y="1373321"/>
            <a:ext cx="3867358" cy="3482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5AAE8-86AB-8A45-A8E7-FDC21706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01" y="1373321"/>
            <a:ext cx="4515899" cy="47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0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241F84-FAF3-7048-A0DC-56E0C3749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二分答案总结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C4A988-9130-684A-A7B8-38913739C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、谁是单调的，二分谁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、如何写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、二分的上下界</a:t>
            </a:r>
            <a:r>
              <a:rPr kumimoji="1" lang="en-US" altLang="zh-CN" dirty="0"/>
              <a:t>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</a:t>
            </a:r>
            <a:r>
              <a:rPr kumimoji="1" lang="zh-CN" altLang="en-US" dirty="0"/>
              <a:t>如何选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、整数</a:t>
            </a:r>
            <a:r>
              <a:rPr kumimoji="1" lang="en-US" altLang="zh-CN" dirty="0"/>
              <a:t>/</a:t>
            </a:r>
            <a:r>
              <a:rPr kumimoji="1" lang="zh-CN" altLang="en-US" dirty="0"/>
              <a:t>浮点数二分</a:t>
            </a:r>
            <a:r>
              <a:rPr kumimoji="1" lang="zh-CN" altLang="en-US"/>
              <a:t>写法</a:t>
            </a:r>
            <a:endParaRPr kumimoji="1" lang="en-US" altLang="zh-CN"/>
          </a:p>
          <a:p>
            <a:endParaRPr kumimoji="1" lang="en-US" altLang="zh-CN" dirty="0"/>
          </a:p>
          <a:p>
            <a:r>
              <a:rPr kumimoji="1" lang="zh-CN" altLang="en-US" dirty="0"/>
              <a:t>常见关键词：最小化最大值、最大化最小值</a:t>
            </a:r>
          </a:p>
        </p:txBody>
      </p:sp>
    </p:spTree>
    <p:extLst>
      <p:ext uri="{BB962C8B-B14F-4D97-AF65-F5344CB8AC3E}">
        <p14:creationId xmlns:p14="http://schemas.microsoft.com/office/powerpoint/2010/main" val="1903979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3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7A04E9-5602-774E-A573-AEA3EDE29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独木桥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33BE9D-B762-884C-80C1-17279DD48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4891274" cy="4664597"/>
          </a:xfrm>
        </p:spPr>
        <p:txBody>
          <a:bodyPr/>
          <a:lstStyle/>
          <a:p>
            <a:r>
              <a:rPr kumimoji="1" lang="zh-CN" altLang="en-US" dirty="0"/>
              <a:t>最短时间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求出所有人的最短时间，然后求所有最短时间的最大值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最长时间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 最左边的往右或者最右边的往左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D63DAC-3D1F-4445-9CB5-11AEAC9DA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62" y="0"/>
            <a:ext cx="673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5C3F32-DF20-374C-954F-977CA1855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altLang="zh-CN" dirty="0"/>
              <a:t>A % B Problem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F63F37-AB7D-354A-AF5E-A38A3BF32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次询问，每次求</a:t>
            </a:r>
            <a:r>
              <a:rPr kumimoji="1" lang="en-US" altLang="zh-CN" dirty="0"/>
              <a:t>L</a:t>
            </a:r>
            <a:r>
              <a:rPr kumimoji="1" lang="zh-CN" altLang="en-US" dirty="0"/>
              <a:t>到</a:t>
            </a:r>
            <a:r>
              <a:rPr kumimoji="1" lang="en-US" altLang="zh-CN" dirty="0"/>
              <a:t>R</a:t>
            </a:r>
            <a:r>
              <a:rPr kumimoji="1" lang="zh-CN" altLang="en-US" dirty="0"/>
              <a:t>之间质数的个数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设置一个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数组，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为素数则</a:t>
            </a:r>
            <a:r>
              <a:rPr kumimoji="1" lang="en-US" altLang="zh-CN" dirty="0"/>
              <a:t>a[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]=1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为合数则</a:t>
            </a:r>
            <a:r>
              <a:rPr kumimoji="1" lang="en-US" altLang="zh-CN" dirty="0"/>
              <a:t>a[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]=0</a:t>
            </a:r>
            <a:r>
              <a:rPr kumimoji="1" lang="zh-CN" altLang="en-US" dirty="0"/>
              <a:t>，求</a:t>
            </a:r>
            <a:r>
              <a:rPr kumimoji="1" lang="en-US" altLang="zh-CN" dirty="0"/>
              <a:t>L</a:t>
            </a:r>
            <a:r>
              <a:rPr kumimoji="1" lang="zh-CN" altLang="en-US" dirty="0"/>
              <a:t>到</a:t>
            </a:r>
            <a:r>
              <a:rPr kumimoji="1" lang="en-US" altLang="zh-CN" dirty="0"/>
              <a:t>R</a:t>
            </a:r>
            <a:r>
              <a:rPr kumimoji="1" lang="zh-CN" altLang="en-US" dirty="0"/>
              <a:t>之间质数的个数则是求</a:t>
            </a:r>
            <a:r>
              <a:rPr kumimoji="1" lang="en-US" altLang="zh-CN" dirty="0"/>
              <a:t>a</a:t>
            </a:r>
            <a:r>
              <a:rPr kumimoji="1" lang="zh-CN" altLang="en-US" dirty="0"/>
              <a:t>数组在下标</a:t>
            </a:r>
            <a:r>
              <a:rPr kumimoji="1" lang="en-US" altLang="zh-CN" dirty="0"/>
              <a:t>L~R</a:t>
            </a:r>
            <a:r>
              <a:rPr kumimoji="1" lang="zh-CN" altLang="en-US" dirty="0"/>
              <a:t>内的和</a:t>
            </a:r>
            <a:endParaRPr kumimoji="1" lang="en-US" altLang="zh-CN" dirty="0"/>
          </a:p>
          <a:p>
            <a:r>
              <a:rPr kumimoji="1" lang="zh-CN" altLang="en-US" dirty="0"/>
              <a:t>区间求和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前缀和</a:t>
            </a:r>
          </a:p>
        </p:txBody>
      </p:sp>
    </p:spTree>
    <p:extLst>
      <p:ext uri="{BB962C8B-B14F-4D97-AF65-F5344CB8AC3E}">
        <p14:creationId xmlns:p14="http://schemas.microsoft.com/office/powerpoint/2010/main" val="238782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A2E83F-4991-0641-8287-B461CFD7E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altLang="zh-CN" dirty="0"/>
              <a:t>A % B Problem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5EA94-6EBE-B348-AFAD-7B3D3D1B9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7A1F55-848E-C745-8237-164DA8A58D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24" y="2257064"/>
            <a:ext cx="6093065" cy="3640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771018-9052-EB46-BB3E-E3B3DF481F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6041" y="2257064"/>
            <a:ext cx="6079018" cy="33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0771B9-4E2F-044F-89FB-B32EE39A67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B5D60-8EBB-C04E-B912-27642B628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</a:t>
            </a:r>
            <a:r>
              <a:rPr kumimoji="1" lang="zh-CN" altLang="en-US" dirty="0"/>
              <a:t>*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的地上铺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个地毯，每个地毯都是一个矩形，求最后每个位置被铺了几层地毯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970C8-4463-C243-8EFB-A65D74A4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15" y="2960145"/>
            <a:ext cx="7340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CC8C17-9ED7-2A41-A983-29B4F0AB3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6F7B4-0F85-3B40-BE92-4E35BC49EA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n</a:t>
            </a:r>
            <a:r>
              <a:rPr kumimoji="1" lang="zh-CN" altLang="en-US" dirty="0"/>
              <a:t>*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的网格每一行，都看做一个数组</a:t>
            </a:r>
          </a:p>
          <a:p>
            <a:r>
              <a:rPr kumimoji="1" lang="zh-CN" altLang="en-US" dirty="0"/>
              <a:t>将一个</a:t>
            </a:r>
            <a:r>
              <a:rPr kumimoji="1" lang="en-US" altLang="zh-CN" dirty="0"/>
              <a:t>x</a:t>
            </a:r>
            <a:r>
              <a:rPr kumimoji="1" lang="zh-CN" altLang="en-US" dirty="0"/>
              <a:t>*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的矩形的</a:t>
            </a:r>
            <a:r>
              <a:rPr kumimoji="1" lang="en-US" altLang="zh-CN" dirty="0"/>
              <a:t>+1</a:t>
            </a:r>
            <a:r>
              <a:rPr kumimoji="1" lang="zh-CN" altLang="en-US" dirty="0"/>
              <a:t>操作看成</a:t>
            </a:r>
            <a:r>
              <a:rPr kumimoji="1" lang="en-US" altLang="zh-CN" dirty="0"/>
              <a:t>x</a:t>
            </a:r>
            <a:r>
              <a:rPr kumimoji="1" lang="zh-CN" altLang="en-US" dirty="0"/>
              <a:t>次在一维数组上的</a:t>
            </a:r>
            <a:r>
              <a:rPr kumimoji="1" lang="en-US" altLang="zh-CN" dirty="0"/>
              <a:t>+1</a:t>
            </a:r>
            <a:r>
              <a:rPr kumimoji="1" lang="zh-CN" altLang="en-US" dirty="0"/>
              <a:t>操作</a:t>
            </a:r>
            <a:r>
              <a:rPr kumimoji="1" lang="en-US" altLang="zh-CN" dirty="0"/>
              <a:t>——x</a:t>
            </a:r>
            <a:r>
              <a:rPr kumimoji="1" lang="zh-CN" altLang="en-US" dirty="0"/>
              <a:t>个区间加值问题</a:t>
            </a:r>
            <a:endParaRPr kumimoji="1" lang="en-US" altLang="zh-CN" dirty="0"/>
          </a:p>
          <a:p>
            <a:r>
              <a:rPr kumimoji="1" lang="zh-CN" altLang="en-US" dirty="0"/>
              <a:t>区间加值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差分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3274741"/>
      </p:ext>
    </p:extLst>
  </p:cSld>
  <p:clrMapOvr>
    <a:masterClrMapping/>
  </p:clrMapOvr>
</p:sld>
</file>

<file path=ppt/theme/theme1.xml><?xml version="1.0" encoding="utf-8"?>
<a:theme xmlns:a="http://schemas.openxmlformats.org/drawingml/2006/main" name="课程模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ctr">
          <a:defRPr kumimoji="1" sz="2400" b="0" i="0" smtClean="0">
            <a:solidFill>
              <a:schemeClr val="bg1"/>
            </a:solidFill>
            <a:latin typeface="Source Han Sans CN" charset="-122"/>
            <a:ea typeface="Source Han Sans CN" charset="-122"/>
            <a:cs typeface="Source Han Sans CN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2077</Words>
  <Application>Microsoft Macintosh PowerPoint</Application>
  <PresentationFormat>宽屏</PresentationFormat>
  <Paragraphs>365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DengXian</vt:lpstr>
      <vt:lpstr>AliHYAiHei-Beta</vt:lpstr>
      <vt:lpstr>Source Han Sans CN</vt:lpstr>
      <vt:lpstr>Source Han Sans CN Medium</vt:lpstr>
      <vt:lpstr>Arial</vt:lpstr>
      <vt:lpstr>课程模版</vt:lpstr>
      <vt:lpstr>实验舱蛟龙五班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庄杰</dc:creator>
  <cp:lastModifiedBy>shad0w walker</cp:lastModifiedBy>
  <cp:revision>43</cp:revision>
  <dcterms:created xsi:type="dcterms:W3CDTF">2018-01-26T10:42:19Z</dcterms:created>
  <dcterms:modified xsi:type="dcterms:W3CDTF">2019-08-08T05:44:59Z</dcterms:modified>
</cp:coreProperties>
</file>